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5" r:id="rId5"/>
    <p:sldId id="261" r:id="rId6"/>
    <p:sldId id="260" r:id="rId7"/>
    <p:sldId id="266" r:id="rId8"/>
    <p:sldId id="259" r:id="rId9"/>
    <p:sldId id="267" r:id="rId10"/>
    <p:sldId id="268" r:id="rId11"/>
    <p:sldId id="262" r:id="rId12"/>
    <p:sldId id="263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48640" y="311972"/>
            <a:ext cx="11295529" cy="1667435"/>
          </a:xfrm>
        </p:spPr>
        <p:txBody>
          <a:bodyPr>
            <a:normAutofit/>
          </a:bodyPr>
          <a:lstStyle/>
          <a:p>
            <a:pPr algn="ctr"/>
            <a:r>
              <a:rPr lang="hu-HU" sz="5200" b="1" spc="600" dirty="0" smtClean="0">
                <a:solidFill>
                  <a:srgbClr val="FF0000"/>
                </a:solidFill>
                <a:latin typeface="JMH Poudre" panose="02000507020000020004" pitchFamily="50" charset="0"/>
              </a:rPr>
              <a:t>TRIANON     TITKAI </a:t>
            </a:r>
            <a:r>
              <a:rPr lang="hu-HU" b="1" spc="600" dirty="0" smtClean="0">
                <a:solidFill>
                  <a:srgbClr val="FF0000"/>
                </a:solidFill>
                <a:latin typeface="Impact" panose="020B0806030902050204" pitchFamily="34" charset="0"/>
              </a:rPr>
              <a:t/>
            </a:r>
            <a:br>
              <a:rPr lang="hu-HU" b="1" spc="600" dirty="0" smtClean="0">
                <a:solidFill>
                  <a:srgbClr val="FF0000"/>
                </a:solidFill>
                <a:latin typeface="Impact" panose="020B0806030902050204" pitchFamily="34" charset="0"/>
              </a:rPr>
            </a:br>
            <a:r>
              <a:rPr lang="hu-H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ami a tankönyvekből kimaradt</a:t>
            </a:r>
            <a:endParaRPr lang="hu-H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48640" y="3628714"/>
            <a:ext cx="6400800" cy="1947333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Előadó: </a:t>
            </a:r>
          </a:p>
          <a:p>
            <a:r>
              <a:rPr lang="hu-H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RÁTZ OTTÓ</a:t>
            </a:r>
          </a:p>
          <a:p>
            <a:r>
              <a:rPr lang="hu-HU" sz="17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Magyar Köztársasági Bronz Érdemkereszt-díjas </a:t>
            </a:r>
          </a:p>
          <a:p>
            <a:r>
              <a:rPr lang="hu-HU" sz="17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Mesterpedagógus, szaktanácsadó, a</a:t>
            </a:r>
          </a:p>
          <a:p>
            <a:r>
              <a:rPr lang="hu-HU" sz="17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Gróf Apponyi Albert Kör alapító elnöke</a:t>
            </a:r>
            <a:endParaRPr lang="hu-HU" sz="1700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2" t="14661" r="22534" b="13596"/>
          <a:stretch/>
        </p:blipFill>
        <p:spPr>
          <a:xfrm>
            <a:off x="6210930" y="480120"/>
            <a:ext cx="1216428" cy="81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84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96" y="611791"/>
            <a:ext cx="6124575" cy="4333875"/>
          </a:xfrm>
          <a:prstGeom prst="rect">
            <a:avLst/>
          </a:prstGeom>
        </p:spPr>
      </p:pic>
      <p:sp>
        <p:nvSpPr>
          <p:cNvPr id="6" name="Tartalom hely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7073" y="337440"/>
            <a:ext cx="2752841" cy="3498631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7527073" y="3932535"/>
            <a:ext cx="28324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 Narrow" panose="020B0606020202030204" pitchFamily="34" charset="0"/>
              </a:rPr>
              <a:t>Gábor János , vagyis : </a:t>
            </a:r>
          </a:p>
          <a:p>
            <a:r>
              <a:rPr lang="hu-HU" dirty="0" smtClean="0">
                <a:latin typeface="Arial Narrow" panose="020B0606020202030204" pitchFamily="34" charset="0"/>
              </a:rPr>
              <a:t>dr. </a:t>
            </a:r>
            <a:r>
              <a:rPr lang="hu-HU" dirty="0" err="1" smtClean="0">
                <a:latin typeface="Arial Narrow" panose="020B0606020202030204" pitchFamily="34" charset="0"/>
              </a:rPr>
              <a:t>Bénárd</a:t>
            </a:r>
            <a:r>
              <a:rPr lang="hu-HU" dirty="0" smtClean="0">
                <a:latin typeface="Arial Narrow" panose="020B0606020202030204" pitchFamily="34" charset="0"/>
              </a:rPr>
              <a:t> Ágost</a:t>
            </a:r>
          </a:p>
          <a:p>
            <a:r>
              <a:rPr lang="hu-HU" dirty="0" smtClean="0">
                <a:latin typeface="Arial Narrow" panose="020B0606020202030204" pitchFamily="34" charset="0"/>
              </a:rPr>
              <a:t>( 1964., Balatonkenese)</a:t>
            </a:r>
            <a:endParaRPr lang="hu-H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24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Vajon tényleg pénzt hamisított a magyar kormány? - Budapest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427961" y="883152"/>
            <a:ext cx="6542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Windischgrätz Lajos, herceg,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Windischgraetz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Windisch-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Graetz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Windisch-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Grätz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(Krakkó, 1882. okt. 10. – Bécs, 1968. febr. 3.): nagybirtokos, miniszter. A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ellen 1848–49-ben harcolt ~ unokája.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742" y="160338"/>
            <a:ext cx="4659512" cy="1724025"/>
          </a:xfrm>
          <a:prstGeom prst="rect">
            <a:avLst/>
          </a:prstGeom>
        </p:spPr>
      </p:pic>
      <p:sp>
        <p:nvSpPr>
          <p:cNvPr id="8" name="Egy oldalon lekerekített és levágott sarkú téglalap 7"/>
          <p:cNvSpPr/>
          <p:nvPr/>
        </p:nvSpPr>
        <p:spPr>
          <a:xfrm>
            <a:off x="523565" y="130446"/>
            <a:ext cx="6144322" cy="680224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EGY HERCEGI HAMISÍTÓ – aki a GESTAPO-</a:t>
            </a:r>
            <a:r>
              <a:rPr lang="hu-HU" b="1" dirty="0" err="1" smtClean="0">
                <a:solidFill>
                  <a:srgbClr val="FFFF00"/>
                </a:solidFill>
                <a:latin typeface="Arial Narrow" panose="020B0606020202030204" pitchFamily="34" charset="0"/>
              </a:rPr>
              <a:t>nak</a:t>
            </a:r>
            <a:r>
              <a:rPr lang="hu-HU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 is jelentett</a:t>
            </a:r>
            <a:endParaRPr lang="hu-HU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427961" y="1878964"/>
            <a:ext cx="6096000" cy="427809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hu-H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1922 elején néhányan titkos szervezetet hoztak létre annak érdekében, hogy nagy mennyiségben hamis francia frankot hozzanak forgalomba. Ennek kettős célja lett volna, egyrészt így büntették volna meg a Trianonért leginkább felelősnek tekintett antantállamot, Franciaországot, másrészt az így szerzett bevétel az irredenta politika anyagi bázisául szolgálhatott volna.</a:t>
            </a:r>
          </a:p>
          <a:p>
            <a:pPr algn="just"/>
            <a:r>
              <a:rPr lang="hu-H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hamisítás nem magyar ötlet, hanem eredetileg a német szélsőjobboldali körök terve volt. 1922-ben pedig Budapesten járt egy </a:t>
            </a:r>
            <a:r>
              <a:rPr lang="hu-H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Schulze</a:t>
            </a:r>
            <a:r>
              <a:rPr lang="hu-H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nevű katonatiszt, aki a Térképészeti Intézetben megadta az első instrukciókat a hamisítóknak. Az Intézet műszaki vezetője, Gerő László Münchenben tanulmányozta az ottani intézet munkáját, s a frankhamisításra alkalmas különleges papírt hozott magával. Magát a hamisítást </a:t>
            </a:r>
            <a:r>
              <a:rPr lang="hu-H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Windischgraetz</a:t>
            </a:r>
            <a:r>
              <a:rPr lang="hu-H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Lajos szervezte</a:t>
            </a:r>
            <a:r>
              <a:rPr lang="hu-H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 </a:t>
            </a:r>
            <a:r>
              <a:rPr lang="hu-H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Nádosy</a:t>
            </a:r>
            <a:r>
              <a:rPr lang="hu-H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Imre pedig fedezte azt. A szakmai munkálatok vezetésére pedig Teleki Pál ajánlotta Gerő Lászlót.</a:t>
            </a:r>
          </a:p>
          <a:p>
            <a:pPr algn="just"/>
            <a:r>
              <a:rPr lang="hu-H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hamisítás 1924 júniusa s 1925 szeptembere között zajlott, s ezalatt kb. 30 ezer darab </a:t>
            </a:r>
            <a:r>
              <a:rPr lang="hu-H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ezerfrankost</a:t>
            </a:r>
            <a:r>
              <a:rPr lang="hu-H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állítottak elő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339" y="3173698"/>
            <a:ext cx="4947364" cy="2645032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7033742" y="2031548"/>
            <a:ext cx="46105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i="1" dirty="0" smtClean="0"/>
              <a:t>A baloldali a jó, a jobb oldali a hamísított bankjegy</a:t>
            </a:r>
            <a:endParaRPr lang="hu-HU" sz="1400" i="1" dirty="0"/>
          </a:p>
        </p:txBody>
      </p:sp>
    </p:spTree>
    <p:extLst>
      <p:ext uri="{BB962C8B-B14F-4D97-AF65-F5344CB8AC3E}">
        <p14:creationId xmlns:p14="http://schemas.microsoft.com/office/powerpoint/2010/main" val="7280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241700" y="576955"/>
            <a:ext cx="6542469" cy="1547273"/>
          </a:xfrm>
        </p:spPr>
        <p:txBody>
          <a:bodyPr>
            <a:noAutofit/>
          </a:bodyPr>
          <a:lstStyle/>
          <a:p>
            <a:r>
              <a:rPr lang="hu-HU" sz="1400" dirty="0"/>
              <a:t>Simon Böske, dr. Simon Sándor keszthelyi járási tisztifőorvos leányának pályafutása 1925-ben kezdődött, amikor megválasztották </a:t>
            </a:r>
            <a:r>
              <a:rPr lang="hu-HU" sz="1400" dirty="0" smtClean="0"/>
              <a:t/>
            </a:r>
            <a:br>
              <a:rPr lang="hu-HU" sz="1400" dirty="0" smtClean="0"/>
            </a:br>
            <a:r>
              <a:rPr lang="hu-HU" sz="1400" dirty="0"/>
              <a:t> </a:t>
            </a:r>
            <a:r>
              <a:rPr lang="hu-HU" sz="1400" i="1" dirty="0" smtClean="0">
                <a:solidFill>
                  <a:srgbClr val="FFC000"/>
                </a:solidFill>
              </a:rPr>
              <a:t>a </a:t>
            </a:r>
            <a:r>
              <a:rPr lang="hu-HU" sz="1400" i="1" dirty="0">
                <a:solidFill>
                  <a:srgbClr val="FFC000"/>
                </a:solidFill>
              </a:rPr>
              <a:t>Keszthelyi Korzó Szépévé</a:t>
            </a:r>
            <a:r>
              <a:rPr lang="hu-HU" sz="1400" dirty="0" smtClean="0"/>
              <a:t>, majd a </a:t>
            </a:r>
            <a:r>
              <a:rPr lang="hu-HU" sz="1400" dirty="0" smtClean="0">
                <a:solidFill>
                  <a:srgbClr val="FFC000"/>
                </a:solidFill>
              </a:rPr>
              <a:t>Balaton Tündérévé </a:t>
            </a:r>
            <a:r>
              <a:rPr lang="hu-HU" sz="1400" dirty="0" smtClean="0"/>
              <a:t>, majd </a:t>
            </a:r>
            <a:r>
              <a:rPr lang="hu-HU" sz="1400" dirty="0" err="1" smtClean="0">
                <a:solidFill>
                  <a:srgbClr val="FFC000"/>
                </a:solidFill>
              </a:rPr>
              <a:t>Miss</a:t>
            </a:r>
            <a:r>
              <a:rPr lang="hu-HU" sz="1400" dirty="0" smtClean="0">
                <a:solidFill>
                  <a:srgbClr val="FFC000"/>
                </a:solidFill>
              </a:rPr>
              <a:t> Magyarország </a:t>
            </a:r>
            <a:r>
              <a:rPr lang="hu-HU" sz="1400" dirty="0" smtClean="0"/>
              <a:t>címet nyert el, s Párizsban : 1929. 02.28-án </a:t>
            </a:r>
            <a:br>
              <a:rPr lang="hu-HU" sz="1400" dirty="0" smtClean="0"/>
            </a:br>
            <a:r>
              <a:rPr lang="hu-HU" sz="1600" b="1" dirty="0" smtClean="0">
                <a:solidFill>
                  <a:srgbClr val="FF0000"/>
                </a:solidFill>
              </a:rPr>
              <a:t>MISS EUROPA lett</a:t>
            </a:r>
            <a:r>
              <a:rPr lang="hu-HU" sz="1400" dirty="0" smtClean="0"/>
              <a:t>!</a:t>
            </a:r>
            <a:endParaRPr lang="hu-HU" sz="14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1227272"/>
            <a:ext cx="4158243" cy="2511834"/>
          </a:xfrm>
        </p:spPr>
      </p:pic>
      <p:sp>
        <p:nvSpPr>
          <p:cNvPr id="5" name="Folyamatábra: Másik feldolgozás 4"/>
          <p:cNvSpPr/>
          <p:nvPr/>
        </p:nvSpPr>
        <p:spPr>
          <a:xfrm>
            <a:off x="684212" y="575866"/>
            <a:ext cx="4158244" cy="61318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SIMON BÖSKE, </a:t>
            </a:r>
            <a:r>
              <a:rPr lang="hu-HU" dirty="0" smtClean="0"/>
              <a:t>a </a:t>
            </a:r>
            <a:r>
              <a:rPr lang="hu-HU" dirty="0" smtClean="0"/>
              <a:t>„szép bosszú” Trianonért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4992531" y="2483189"/>
            <a:ext cx="45752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MISS MAGYARORSZÁG - megválasztásakor ezt mondta: </a:t>
            </a:r>
          </a:p>
          <a:p>
            <a:pPr algn="ctr"/>
            <a:endParaRPr lang="hu-HU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„Ne </a:t>
            </a:r>
            <a:r>
              <a:rPr lang="hu-HU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csináljanak nekem viccet, mert a Dunának megyek!”</a:t>
            </a:r>
            <a:endParaRPr lang="hu-H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684212" y="4873498"/>
            <a:ext cx="8709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i="1" dirty="0">
                <a:latin typeface="Arial" panose="020B0604020202020204" pitchFamily="34" charset="0"/>
                <a:cs typeface="Arial" panose="020B0604020202020204" pitchFamily="34" charset="0"/>
              </a:rPr>
              <a:t>magyar közvélemény szemében Simon Böske nemzetközi győzelme valójában méltó válasz volt a trianoni békediktátumra!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746" y="2482340"/>
            <a:ext cx="209550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6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044661" y="1120697"/>
            <a:ext cx="8534400" cy="3615267"/>
          </a:xfrm>
        </p:spPr>
        <p:txBody>
          <a:bodyPr>
            <a:normAutofit/>
          </a:bodyPr>
          <a:lstStyle/>
          <a:p>
            <a:pPr algn="ctr"/>
            <a:r>
              <a:rPr lang="hu-HU" sz="4000" b="1" dirty="0" smtClean="0">
                <a:latin typeface="Bahnschrift" panose="020B0502040204020203" pitchFamily="34" charset="0"/>
              </a:rPr>
              <a:t>KÖSZÖNÖM FIGYELMÜKET!</a:t>
            </a:r>
            <a:endParaRPr lang="hu-HU" sz="4000" b="1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33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0375" y="334880"/>
            <a:ext cx="11337794" cy="3555795"/>
          </a:xfrm>
        </p:spPr>
        <p:txBody>
          <a:bodyPr anchor="t">
            <a:normAutofit/>
          </a:bodyPr>
          <a:lstStyle/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A SZÁMOK BŰVÖLETÉBEN…</a:t>
            </a:r>
            <a:b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MIÉRT Magyarországgal ?! </a:t>
            </a:r>
            <a:b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Avagy: Érvénytelen a Trianoni békediktátum?</a:t>
            </a:r>
            <a:b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A </a:t>
            </a:r>
            <a:r>
              <a:rPr lang="hu-H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Tigris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menye és Trianon</a:t>
            </a:r>
            <a:b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Miért pont EGY ORVOS –autóversenyző – KUTYATENYÉSZTŐ – KÉSŐBB SS-TAG ÉS EGY ÍRÓ - ÜZLETEMBER írta alá a békediktátumot?</a:t>
            </a:r>
            <a:b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 Egy hercegi hamisító </a:t>
            </a:r>
            <a:b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 Simon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böske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a „szép bosszú”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trianonért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Andrásfalvy: Trianon nem csupán az első világháború következmény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5" y="3724835"/>
            <a:ext cx="4054261" cy="272988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5327" y="3428722"/>
            <a:ext cx="3179994" cy="195010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8825" y="7937"/>
            <a:ext cx="2543175" cy="17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81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4211" y="685800"/>
            <a:ext cx="8868579" cy="530859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 marL="0" indent="0">
              <a:buNone/>
            </a:pPr>
            <a:r>
              <a:rPr lang="hu-HU" b="1" u="sng" spc="600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A </a:t>
            </a:r>
            <a:r>
              <a:rPr lang="hu-HU" sz="3200" b="1" u="sng" spc="600" dirty="0" smtClean="0">
                <a:solidFill>
                  <a:srgbClr val="FFC000"/>
                </a:solidFill>
                <a:latin typeface="Book Antiqua" panose="02040602050305030304" pitchFamily="18" charset="0"/>
              </a:rPr>
              <a:t>SZÁMOK</a:t>
            </a:r>
            <a:r>
              <a:rPr lang="hu-HU" b="1" u="sng" spc="600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 BŰVÖLETÉBEN …</a:t>
            </a:r>
          </a:p>
          <a:p>
            <a:pPr marL="0" indent="0">
              <a:buNone/>
            </a:pPr>
            <a:endParaRPr lang="hu-HU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hu-HU" dirty="0" smtClean="0">
                <a:latin typeface="Monotype Corsiva" panose="03010101010201010101" pitchFamily="66" charset="0"/>
              </a:rPr>
              <a:t>A trianoni békediktátum szövegét az 1921.évi XXXIII. </a:t>
            </a:r>
            <a:r>
              <a:rPr lang="hu-HU" dirty="0" err="1" smtClean="0">
                <a:latin typeface="Monotype Corsiva" panose="03010101010201010101" pitchFamily="66" charset="0"/>
              </a:rPr>
              <a:t>Trv</a:t>
            </a:r>
            <a:r>
              <a:rPr lang="hu-HU" dirty="0" smtClean="0">
                <a:latin typeface="Monotype Corsiva" panose="03010101010201010101" pitchFamily="66" charset="0"/>
              </a:rPr>
              <a:t>. becikkelyezésével </a:t>
            </a:r>
          </a:p>
          <a:p>
            <a:pPr marL="0" indent="0">
              <a:buNone/>
            </a:pPr>
            <a:r>
              <a:rPr lang="hu-HU" dirty="0" smtClean="0">
                <a:latin typeface="Monotype Corsiva" panose="03010101010201010101" pitchFamily="66" charset="0"/>
              </a:rPr>
              <a:t>( 1921.07.31-én) érvényesítette a Magyar Királyság. </a:t>
            </a:r>
          </a:p>
          <a:p>
            <a:pPr marL="0" indent="0">
              <a:buNone/>
            </a:pPr>
            <a:r>
              <a:rPr lang="hu-HU" b="1" i="1" dirty="0" smtClean="0">
                <a:latin typeface="Monotype Corsiva" panose="03010101010201010101" pitchFamily="66" charset="0"/>
              </a:rPr>
              <a:t>1921. XXXIII. = 13  / „péntek 13” / és 33 ( Krisztust 13-án , 33-ban feszítették meg /</a:t>
            </a:r>
          </a:p>
          <a:p>
            <a:pPr marL="0" indent="0">
              <a:buNone/>
            </a:pPr>
            <a:endParaRPr lang="hu-HU" b="1" i="1" dirty="0" smtClean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hu-HU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Az Újszövetségben </a:t>
            </a:r>
            <a:r>
              <a:rPr lang="hu-HU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13</a:t>
            </a:r>
            <a:r>
              <a:rPr lang="hu-HU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-an voltak jelen az utolsó vacsorán, egy nappal az előtt, hogy Jézust </a:t>
            </a:r>
            <a:r>
              <a:rPr lang="hu-HU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pénteken</a:t>
            </a:r>
            <a:r>
              <a:rPr lang="hu-HU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hu-HU" i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( 13-án) keresztre </a:t>
            </a:r>
            <a:r>
              <a:rPr lang="hu-HU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feszítették. </a:t>
            </a:r>
            <a:r>
              <a:rPr lang="hu-HU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Júdást</a:t>
            </a:r>
            <a:r>
              <a:rPr lang="hu-HU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tartják a 13. vendégnek, aki leült az asztalhoz – ő volt az az apostol, aki </a:t>
            </a:r>
            <a:r>
              <a:rPr lang="hu-HU" i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30 </a:t>
            </a:r>
            <a:r>
              <a:rPr lang="hu-HU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ezüst pénzért </a:t>
            </a:r>
            <a:r>
              <a:rPr lang="hu-HU" b="1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elárulta</a:t>
            </a:r>
            <a:r>
              <a:rPr lang="hu-HU" i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Jézust.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7944" y="0"/>
            <a:ext cx="2424056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97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6747" cy="6723529"/>
          </a:xfrm>
        </p:spPr>
      </p:pic>
    </p:spTree>
    <p:extLst>
      <p:ext uri="{BB962C8B-B14F-4D97-AF65-F5344CB8AC3E}">
        <p14:creationId xmlns:p14="http://schemas.microsoft.com/office/powerpoint/2010/main" val="57849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Trianon, a legnagyobb indulatokat kavaró diktátum (With image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881812" cy="391407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2085" y="3048156"/>
            <a:ext cx="6269915" cy="3809844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064" y="4058541"/>
            <a:ext cx="3808207" cy="2534189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0350" y="7937"/>
            <a:ext cx="5400338" cy="270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5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7373" y="2620538"/>
            <a:ext cx="10255134" cy="2739896"/>
          </a:xfrm>
        </p:spPr>
        <p:txBody>
          <a:bodyPr/>
          <a:lstStyle/>
          <a:p>
            <a:pPr marL="0" indent="0" algn="ctr">
              <a:buNone/>
            </a:pPr>
            <a:r>
              <a:rPr lang="hu-HU" i="1" dirty="0" smtClean="0">
                <a:latin typeface="Bahnschrift" panose="020B0502040204020203" pitchFamily="34" charset="0"/>
              </a:rPr>
              <a:t>Úgy </a:t>
            </a:r>
            <a:r>
              <a:rPr lang="hu-HU" i="1" dirty="0">
                <a:latin typeface="Bahnschrift" panose="020B0502040204020203" pitchFamily="34" charset="0"/>
              </a:rPr>
              <a:t>vélem, hogy ezt az ítéletet nem lehet kimondani oly nemzet fölött, amely abban a pillanatban, amidőn a háború kitört, nem bírt teljes függetlenséggel és csak részleges befolyást gyakorolhatott az Osztrák–Magyar Monarchia ügyeire, </a:t>
            </a:r>
            <a:endParaRPr lang="hu-HU" i="1" dirty="0" smtClean="0">
              <a:latin typeface="Bahnschrift" panose="020B0502040204020203" pitchFamily="34" charset="0"/>
            </a:endParaRPr>
          </a:p>
          <a:p>
            <a:pPr marL="0" indent="0" algn="ctr">
              <a:buNone/>
            </a:pPr>
            <a:r>
              <a:rPr lang="hu-HU" i="1" dirty="0" smtClean="0">
                <a:latin typeface="Bahnschrift" panose="020B0502040204020203" pitchFamily="34" charset="0"/>
              </a:rPr>
              <a:t>(gróf Apponyi Albert </a:t>
            </a:r>
            <a:r>
              <a:rPr lang="hu-HU" i="1" dirty="0" err="1" smtClean="0">
                <a:latin typeface="Bahnschrift" panose="020B0502040204020203" pitchFamily="34" charset="0"/>
              </a:rPr>
              <a:t>védőbeszéde</a:t>
            </a:r>
            <a:r>
              <a:rPr lang="hu-HU" i="1" dirty="0" smtClean="0">
                <a:latin typeface="Bahnschrift" panose="020B0502040204020203" pitchFamily="34" charset="0"/>
              </a:rPr>
              <a:t>, 1920.01.16.)</a:t>
            </a:r>
            <a:endParaRPr lang="hu-HU" dirty="0">
              <a:latin typeface="Bahnschrift" panose="020B0502040204020203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782" y="1360448"/>
            <a:ext cx="2486025" cy="1838325"/>
          </a:xfrm>
          <a:prstGeom prst="rect">
            <a:avLst/>
          </a:prstGeom>
        </p:spPr>
      </p:pic>
      <p:sp>
        <p:nvSpPr>
          <p:cNvPr id="5" name="Folyamatábra: Lyukkártya 4"/>
          <p:cNvSpPr/>
          <p:nvPr/>
        </p:nvSpPr>
        <p:spPr>
          <a:xfrm>
            <a:off x="4237463" y="228305"/>
            <a:ext cx="7382109" cy="2648710"/>
          </a:xfrm>
          <a:prstGeom prst="flowChartPunchedCar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sz="1600" dirty="0" smtClean="0">
                <a:latin typeface="Book Antiqua" panose="02040602050305030304" pitchFamily="18" charset="0"/>
              </a:rPr>
              <a:t>A Magyar Királyság perszonálunióban volt 1867-től Ausztriával. Az így létrejött és 1918-ig fennálló Osztrák-Magyar Monarchia volt , amely állam  bekapcsolódott a Nagy Háborúba. </a:t>
            </a:r>
          </a:p>
          <a:p>
            <a:pPr algn="ctr"/>
            <a:r>
              <a:rPr lang="hu-HU" sz="1600" i="1" u="sng" dirty="0" err="1">
                <a:latin typeface="Book Antiqua" panose="02040602050305030304" pitchFamily="18" charset="0"/>
              </a:rPr>
              <a:t>Nicolson</a:t>
            </a:r>
            <a:r>
              <a:rPr lang="hu-HU" sz="1600" i="1" u="sng" dirty="0">
                <a:latin typeface="Book Antiqua" panose="02040602050305030304" pitchFamily="18" charset="0"/>
              </a:rPr>
              <a:t> Harold</a:t>
            </a:r>
            <a:r>
              <a:rPr lang="hu-HU" sz="1600" dirty="0">
                <a:latin typeface="Book Antiqua" panose="02040602050305030304" pitchFamily="18" charset="0"/>
              </a:rPr>
              <a:t>, aki a Békekonferencián jelen volt, 1933. évben a következőket írta: </a:t>
            </a:r>
            <a:r>
              <a:rPr lang="hu-HU" sz="1600" i="1" dirty="0">
                <a:solidFill>
                  <a:srgbClr val="FFFF00"/>
                </a:solidFill>
                <a:latin typeface="Book Antiqua" panose="02040602050305030304" pitchFamily="18" charset="0"/>
              </a:rPr>
              <a:t>“Magyarország feldarabolása oly módon történt, hogy az érdekelt lakosság véleményét senki sem vette figyelembe.”</a:t>
            </a:r>
          </a:p>
        </p:txBody>
      </p:sp>
    </p:spTree>
    <p:extLst>
      <p:ext uri="{BB962C8B-B14F-4D97-AF65-F5344CB8AC3E}">
        <p14:creationId xmlns:p14="http://schemas.microsoft.com/office/powerpoint/2010/main" val="384599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2699" y="495195"/>
            <a:ext cx="7846472" cy="898707"/>
          </a:xfrm>
        </p:spPr>
        <p:txBody>
          <a:bodyPr>
            <a:noAutofit/>
          </a:bodyPr>
          <a:lstStyle/>
          <a:p>
            <a:r>
              <a:rPr lang="hu-HU" sz="2800" b="1" dirty="0" smtClean="0"/>
              <a:t>MIÉRT</a:t>
            </a:r>
            <a:r>
              <a:rPr lang="hu-HU" sz="2800" dirty="0" smtClean="0"/>
              <a:t> MAGYARORSZÁGGAL?!</a:t>
            </a:r>
            <a:br>
              <a:rPr lang="hu-HU" sz="2800" dirty="0" smtClean="0"/>
            </a:b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Avagy: Érvénytelen a Trianoni békediktátum?</a:t>
            </a:r>
            <a:b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2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2244" y="0"/>
            <a:ext cx="5473970" cy="3181350"/>
          </a:xfrm>
          <a:prstGeom prst="rect">
            <a:avLst/>
          </a:prstGeom>
        </p:spPr>
      </p:pic>
      <p:sp>
        <p:nvSpPr>
          <p:cNvPr id="5" name="Egy oldalon lekerekített és levágott sarkú téglalap 4"/>
          <p:cNvSpPr/>
          <p:nvPr/>
        </p:nvSpPr>
        <p:spPr>
          <a:xfrm>
            <a:off x="5590748" y="3241752"/>
            <a:ext cx="6140335" cy="2263698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i="1" dirty="0">
                <a:latin typeface="Book Antiqua" panose="02040602050305030304" pitchFamily="18" charset="0"/>
              </a:rPr>
              <a:t>Ion I. C. </a:t>
            </a:r>
            <a:r>
              <a:rPr lang="hu-HU" i="1" dirty="0" err="1">
                <a:latin typeface="Book Antiqua" panose="02040602050305030304" pitchFamily="18" charset="0"/>
              </a:rPr>
              <a:t>Brătianu</a:t>
            </a:r>
            <a:r>
              <a:rPr lang="hu-HU" i="1" dirty="0">
                <a:latin typeface="Book Antiqua" panose="02040602050305030304" pitchFamily="18" charset="0"/>
              </a:rPr>
              <a:t> (1867–1927), Románia ötszörös miniszterelnöke fogalmazta meg: </a:t>
            </a:r>
            <a:r>
              <a:rPr lang="hu-HU" i="1" dirty="0">
                <a:solidFill>
                  <a:srgbClr val="FFFF00"/>
                </a:solidFill>
                <a:latin typeface="Book Antiqua" panose="02040602050305030304" pitchFamily="18" charset="0"/>
              </a:rPr>
              <a:t>„Nem </a:t>
            </a:r>
            <a:r>
              <a:rPr lang="hu-HU" i="1" dirty="0" err="1">
                <a:solidFill>
                  <a:srgbClr val="FFFF00"/>
                </a:solidFill>
                <a:latin typeface="Book Antiqua" panose="02040602050305030304" pitchFamily="18" charset="0"/>
              </a:rPr>
              <a:t>nyughatunk</a:t>
            </a:r>
            <a:r>
              <a:rPr lang="hu-HU" i="1" dirty="0">
                <a:solidFill>
                  <a:srgbClr val="FFFF00"/>
                </a:solidFill>
                <a:latin typeface="Book Antiqua" panose="02040602050305030304" pitchFamily="18" charset="0"/>
              </a:rPr>
              <a:t> addig, amíg a magyar népet gazdaságilag és katonailag teljesen tönkre nem tesszük, mert mindaddig, amíg Magyarországban az életképességnek szikrája is van, mi magunkat biztonságban nem érezhetjük.”</a:t>
            </a:r>
          </a:p>
        </p:txBody>
      </p:sp>
      <p:sp>
        <p:nvSpPr>
          <p:cNvPr id="6" name="Egy oldalon két sarkán levágott téglalap 5"/>
          <p:cNvSpPr/>
          <p:nvPr/>
        </p:nvSpPr>
        <p:spPr>
          <a:xfrm>
            <a:off x="305070" y="1289245"/>
            <a:ext cx="6129184" cy="1007559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 válasz: </a:t>
            </a:r>
            <a:r>
              <a:rPr lang="hu-H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IGEN</a:t>
            </a:r>
            <a:endParaRPr lang="hu-H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1954" y="5029200"/>
            <a:ext cx="1219200" cy="1828800"/>
          </a:xfrm>
          <a:prstGeom prst="rect">
            <a:avLst/>
          </a:prstGeom>
        </p:spPr>
      </p:pic>
      <p:sp>
        <p:nvSpPr>
          <p:cNvPr id="9" name="Lekerekített téglalap 8"/>
          <p:cNvSpPr/>
          <p:nvPr/>
        </p:nvSpPr>
        <p:spPr>
          <a:xfrm>
            <a:off x="572699" y="2375210"/>
            <a:ext cx="5018049" cy="44827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u-H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Francesco </a:t>
            </a:r>
            <a:r>
              <a:rPr lang="hu-H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Saverio</a:t>
            </a:r>
            <a:r>
              <a:rPr lang="hu-H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NITTI</a:t>
            </a:r>
          </a:p>
          <a:p>
            <a:pPr algn="r"/>
            <a:r>
              <a:rPr lang="hu-H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Európa </a:t>
            </a:r>
            <a:r>
              <a:rPr lang="hu-H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hanyatlása és az újjáépítés útjai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című művében </a:t>
            </a:r>
            <a:r>
              <a:rPr lang="hu-H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írja a 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következőket:</a:t>
            </a:r>
            <a:b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összes legyőzött országok között Magyarországon él leghatalmasabban a nemzeti érzés. Bizonyos, hogy a büszke és kitartó magyar nemzet még talpra fog állani és senki sem hiszi, hogy Magyarország sokáig tűri a trianoni szerződés kemény rendelkezéseit</a:t>
            </a:r>
            <a:r>
              <a:rPr lang="hu-H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hu-HU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béke </a:t>
            </a:r>
            <a:r>
              <a:rPr lang="hu-H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művében így ír: </a:t>
            </a:r>
            <a:r>
              <a:rPr lang="hu-H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versaillesi</a:t>
            </a:r>
            <a:r>
              <a:rPr lang="hu-H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szerződés és a </a:t>
            </a:r>
            <a:r>
              <a:rPr lang="hu-H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saint-germaini</a:t>
            </a:r>
            <a:r>
              <a:rPr lang="hu-H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trianoni, </a:t>
            </a:r>
            <a:r>
              <a:rPr lang="hu-H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neullyi</a:t>
            </a:r>
            <a:r>
              <a:rPr lang="hu-H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szerződések a legbecstelenebbek, amelyeket csak ismer a modern történet.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6372" y="2162176"/>
            <a:ext cx="943865" cy="133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29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4211" y="685800"/>
            <a:ext cx="11052381" cy="4376854"/>
          </a:xfr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t">
            <a:normAutofit/>
          </a:bodyPr>
          <a:lstStyle/>
          <a:p>
            <a:pPr marL="0" indent="0">
              <a:buNone/>
            </a:pPr>
            <a:endParaRPr lang="hu-HU" sz="2400" b="1" dirty="0">
              <a:solidFill>
                <a:schemeClr val="accent2">
                  <a:lumMod val="75000"/>
                </a:schemeClr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4" r="3568" b="-1"/>
          <a:stretch/>
        </p:blipFill>
        <p:spPr>
          <a:xfrm>
            <a:off x="8679854" y="773829"/>
            <a:ext cx="2755526" cy="163157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12" y="1404097"/>
            <a:ext cx="2562225" cy="1790700"/>
          </a:xfrm>
          <a:prstGeom prst="rect">
            <a:avLst/>
          </a:prstGeom>
        </p:spPr>
      </p:pic>
      <p:sp>
        <p:nvSpPr>
          <p:cNvPr id="6" name="Lekerekített téglalap 5"/>
          <p:cNvSpPr/>
          <p:nvPr/>
        </p:nvSpPr>
        <p:spPr>
          <a:xfrm>
            <a:off x="684212" y="3230231"/>
            <a:ext cx="2562225" cy="5703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>
                <a:latin typeface="JMH Poudre" panose="02000507020000020004" pitchFamily="50" charset="0"/>
              </a:rPr>
              <a:t>Michel Clemenceau </a:t>
            </a:r>
            <a:r>
              <a:rPr lang="hu-HU" sz="1600" dirty="0" smtClean="0">
                <a:latin typeface="JMH Poudre" panose="02000507020000020004" pitchFamily="50" charset="0"/>
              </a:rPr>
              <a:t>1909</a:t>
            </a:r>
            <a:r>
              <a:rPr lang="hu-HU" sz="1600" dirty="0">
                <a:latin typeface="JMH Poudre" panose="02000507020000020004" pitchFamily="50" charset="0"/>
              </a:rPr>
              <a:t>. </a:t>
            </a:r>
          </a:p>
        </p:txBody>
      </p:sp>
      <p:sp>
        <p:nvSpPr>
          <p:cNvPr id="7" name="Lekerekített téglalap 6"/>
          <p:cNvSpPr/>
          <p:nvPr/>
        </p:nvSpPr>
        <p:spPr>
          <a:xfrm>
            <a:off x="8659907" y="2309607"/>
            <a:ext cx="2775473" cy="7013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 házasságkötés (1901.06.02.)</a:t>
            </a:r>
          </a:p>
          <a:p>
            <a:pPr algn="ctr"/>
            <a:r>
              <a:rPr lang="hu-H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Középen G. Clemenceau, a Tigris</a:t>
            </a:r>
            <a:endParaRPr lang="hu-HU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1412" y="1374761"/>
            <a:ext cx="2316169" cy="1820036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496" y="2890580"/>
            <a:ext cx="1798320" cy="1249680"/>
          </a:xfrm>
          <a:prstGeom prst="rect">
            <a:avLst/>
          </a:prstGeom>
        </p:spPr>
      </p:pic>
      <p:sp>
        <p:nvSpPr>
          <p:cNvPr id="10" name="Egy oldalon két sarkán kerekített téglalap 9"/>
          <p:cNvSpPr/>
          <p:nvPr/>
        </p:nvSpPr>
        <p:spPr>
          <a:xfrm>
            <a:off x="6109496" y="4140260"/>
            <a:ext cx="1798320" cy="754469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Chateau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l'Aubraie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93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kerekített téglalap 3"/>
          <p:cNvSpPr/>
          <p:nvPr/>
        </p:nvSpPr>
        <p:spPr>
          <a:xfrm>
            <a:off x="356839" y="200723"/>
            <a:ext cx="11641873" cy="7248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000" dirty="0">
                <a:latin typeface="Arial Narrow" panose="020B0606020202030204" pitchFamily="34" charset="0"/>
                <a:cs typeface="Segoe UI Light" panose="020B0502040204020203" pitchFamily="34" charset="0"/>
              </a:rPr>
              <a:t>Miért pont EGY ORVOS </a:t>
            </a:r>
            <a:r>
              <a:rPr lang="hu-HU" sz="2000" dirty="0" smtClean="0">
                <a:latin typeface="Arial Narrow" panose="020B0606020202030204" pitchFamily="34" charset="0"/>
                <a:cs typeface="Segoe UI Light" panose="020B0502040204020203" pitchFamily="34" charset="0"/>
              </a:rPr>
              <a:t>–AUTÓVERSENYZŐ </a:t>
            </a:r>
            <a:r>
              <a:rPr lang="hu-HU" sz="2000" dirty="0">
                <a:latin typeface="Arial Narrow" panose="020B0606020202030204" pitchFamily="34" charset="0"/>
                <a:cs typeface="Segoe UI Light" panose="020B0502040204020203" pitchFamily="34" charset="0"/>
              </a:rPr>
              <a:t>– KUTYATENYÉSZTŐ – KÉSŐBB SS-TAG ÉS EGY ÍRÓ - ÜZLETEMBER írta alá a békediktátumot?</a:t>
            </a:r>
            <a:r>
              <a:rPr lang="hu-HU" dirty="0"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hu-HU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endParaRPr lang="hu-H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39" y="1081668"/>
            <a:ext cx="2341756" cy="3017347"/>
          </a:xfrm>
          <a:prstGeom prst="rect">
            <a:avLst/>
          </a:prstGeom>
        </p:spPr>
      </p:pic>
      <p:sp>
        <p:nvSpPr>
          <p:cNvPr id="6" name="Egy sarkán kerekített téglalap 5"/>
          <p:cNvSpPr/>
          <p:nvPr/>
        </p:nvSpPr>
        <p:spPr>
          <a:xfrm>
            <a:off x="356839" y="4099015"/>
            <a:ext cx="2341756" cy="629102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i="1" dirty="0" smtClean="0">
                <a:latin typeface="Arial Narrow" panose="020B0606020202030204" pitchFamily="34" charset="0"/>
              </a:rPr>
              <a:t>Dr. </a:t>
            </a:r>
            <a:r>
              <a:rPr lang="hu-HU" sz="1400" i="1" dirty="0" err="1" smtClean="0">
                <a:latin typeface="Arial Narrow" panose="020B0606020202030204" pitchFamily="34" charset="0"/>
              </a:rPr>
              <a:t>Bénárd</a:t>
            </a:r>
            <a:r>
              <a:rPr lang="hu-HU" sz="1400" i="1" dirty="0" smtClean="0">
                <a:latin typeface="Arial Narrow" panose="020B0606020202030204" pitchFamily="34" charset="0"/>
              </a:rPr>
              <a:t> Ágost</a:t>
            </a:r>
          </a:p>
          <a:p>
            <a:pPr algn="ctr"/>
            <a:r>
              <a:rPr lang="hu-HU" sz="1400" i="1" dirty="0" smtClean="0">
                <a:latin typeface="Arial Narrow" panose="020B0606020202030204" pitchFamily="34" charset="0"/>
              </a:rPr>
              <a:t>Munkaügyi és népjóléti miniszter</a:t>
            </a:r>
            <a:endParaRPr lang="hu-HU" sz="1400" i="1" dirty="0">
              <a:latin typeface="Arial Narrow" panose="020B060602020203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2888166" y="1081668"/>
            <a:ext cx="65569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i="1" dirty="0"/>
              <a:t>Teleki </a:t>
            </a:r>
            <a:r>
              <a:rPr lang="hu-HU" sz="1400" i="1" dirty="0" smtClean="0"/>
              <a:t>álláspontja gr Apponyi Alberttel kapcsolatban:</a:t>
            </a:r>
          </a:p>
          <a:p>
            <a:endParaRPr lang="hu-HU" sz="1400" dirty="0"/>
          </a:p>
          <a:p>
            <a:r>
              <a:rPr lang="hu-HU" sz="1400" dirty="0"/>
              <a:t>a május 13-i kormányülésen részletesen is kifejtette, s a következőkkel </a:t>
            </a:r>
            <a:r>
              <a:rPr lang="hu-HU" sz="1400" dirty="0" smtClean="0"/>
              <a:t>indokolta: ”</a:t>
            </a:r>
            <a:r>
              <a:rPr lang="hu-HU" sz="1400" i="1" dirty="0" smtClean="0"/>
              <a:t>Mivel </a:t>
            </a:r>
            <a:r>
              <a:rPr lang="hu-HU" sz="1400" i="1" dirty="0"/>
              <a:t>Apponyi Albert gróf annyira képviseli a nemzetet, hogy ha ő írná alá a békét, ez úgyszólván az egész nemzetet </a:t>
            </a:r>
            <a:r>
              <a:rPr lang="hu-HU" sz="1400" i="1" dirty="0" err="1"/>
              <a:t>angazsálná</a:t>
            </a:r>
            <a:r>
              <a:rPr lang="hu-HU" sz="1400" i="1" dirty="0"/>
              <a:t> (angazsál=elkötelez, lekötelez </a:t>
            </a:r>
            <a:r>
              <a:rPr lang="hu-HU" sz="1400" i="1" dirty="0" smtClean="0"/>
              <a:t>- RO.) </a:t>
            </a:r>
            <a:r>
              <a:rPr lang="hu-HU" sz="1400" i="1" dirty="0"/>
              <a:t>Ha Apponyi Albert menne ki és írná alá a békét, az különösen a lekapcsolt részeken nagy depressziót keltene és ezt (az ott élők) belenyugvásnak tekintenék.</a:t>
            </a:r>
            <a:r>
              <a:rPr lang="hu-HU" sz="1400" dirty="0"/>
              <a:t> Így aztán a május 13-i minisztertanácson nem született döntés az aláíró személyéről.</a:t>
            </a:r>
          </a:p>
          <a:p>
            <a:endParaRPr lang="hu-HU" sz="14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2888166" y="3257014"/>
            <a:ext cx="582093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Aláíró-</a:t>
            </a:r>
            <a:r>
              <a:rPr lang="hu-HU" sz="1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casting</a:t>
            </a:r>
            <a:r>
              <a:rPr lang="hu-H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1920. májusban: </a:t>
            </a:r>
          </a:p>
          <a:p>
            <a:r>
              <a:rPr 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Gróf Teleki Pál</a:t>
            </a:r>
          </a:p>
          <a:p>
            <a:r>
              <a:rPr lang="hu-H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Emich</a:t>
            </a:r>
            <a:r>
              <a:rPr 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Gusztáv kereskedelmi miniszter</a:t>
            </a:r>
          </a:p>
          <a:p>
            <a:r>
              <a:rPr lang="hu-H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Rubinek</a:t>
            </a:r>
            <a:r>
              <a:rPr 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Gyula földművelésügyi miniszter</a:t>
            </a:r>
          </a:p>
          <a:p>
            <a:r>
              <a:rPr lang="hu-H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Ferdinándy</a:t>
            </a:r>
            <a:r>
              <a:rPr 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Gyula igazságügyi miniszter</a:t>
            </a:r>
          </a:p>
          <a:p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Praznovszky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Iván </a:t>
            </a:r>
            <a:r>
              <a:rPr 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diplomata, 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békedelegáció volt </a:t>
            </a:r>
            <a:r>
              <a:rPr 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főtitkára</a:t>
            </a:r>
          </a:p>
          <a:p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Lipták Pál kereskedelemügyi </a:t>
            </a:r>
            <a:r>
              <a:rPr 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államtitkár</a:t>
            </a:r>
          </a:p>
          <a:p>
            <a:r>
              <a:rPr 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Soós Károly honvédelmi miniszter</a:t>
            </a:r>
          </a:p>
          <a:p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Lers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Vilmos külügyminisztériumi </a:t>
            </a:r>
            <a:endParaRPr lang="hu-H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Walko</a:t>
            </a:r>
            <a:r>
              <a:rPr 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Lajos pénzügyminisztériumi államtitkár, </a:t>
            </a:r>
            <a:endParaRPr lang="hu-H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Kánya 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Kálmán rendkívüli </a:t>
            </a:r>
            <a:r>
              <a:rPr 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követ</a:t>
            </a:r>
          </a:p>
          <a:p>
            <a:r>
              <a:rPr lang="hu-H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Drasche</a:t>
            </a:r>
            <a:r>
              <a:rPr lang="hu-H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-Lázár Alfréd rendkívüli követ és meghatalmazott miniszter</a:t>
            </a:r>
          </a:p>
          <a:p>
            <a:endParaRPr lang="hu-HU" dirty="0" smtClean="0">
              <a:latin typeface="Arial Narrow" panose="020B0606020202030204" pitchFamily="34" charset="0"/>
            </a:endParaRPr>
          </a:p>
          <a:p>
            <a:r>
              <a:rPr lang="hu-HU" dirty="0" smtClean="0">
                <a:latin typeface="Arial Narrow" panose="020B0606020202030204" pitchFamily="34" charset="0"/>
              </a:rPr>
              <a:t> </a:t>
            </a:r>
            <a:endParaRPr lang="hu-HU" dirty="0">
              <a:latin typeface="Arial Narrow" panose="020B0606020202030204" pitchFamily="34" charset="0"/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 rotWithShape="1">
          <a:blip r:embed="rId3"/>
          <a:srcRect l="56791" t="8943" r="9716" b="7154"/>
          <a:stretch/>
        </p:blipFill>
        <p:spPr>
          <a:xfrm>
            <a:off x="9556594" y="1081668"/>
            <a:ext cx="2442117" cy="4014439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0613" y="4728117"/>
            <a:ext cx="1170649" cy="1562877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932" y="4917688"/>
            <a:ext cx="2319663" cy="1632260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41044" y="5096107"/>
            <a:ext cx="1257667" cy="176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98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zelet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723</TotalTime>
  <Words>741</Words>
  <Application>Microsoft Office PowerPoint</Application>
  <PresentationFormat>Szélesvásznú</PresentationFormat>
  <Paragraphs>64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26" baseType="lpstr">
      <vt:lpstr>Arial</vt:lpstr>
      <vt:lpstr>Arial Narrow</vt:lpstr>
      <vt:lpstr>Bahnschrift</vt:lpstr>
      <vt:lpstr>Book Antiqua</vt:lpstr>
      <vt:lpstr>Century Gothic</vt:lpstr>
      <vt:lpstr>Impact</vt:lpstr>
      <vt:lpstr>JMH Poudre</vt:lpstr>
      <vt:lpstr>Leelawadee</vt:lpstr>
      <vt:lpstr>Monotype Corsiva</vt:lpstr>
      <vt:lpstr>Segoe UI Light</vt:lpstr>
      <vt:lpstr>Times New Roman</vt:lpstr>
      <vt:lpstr>Wingdings 3</vt:lpstr>
      <vt:lpstr>Szelet</vt:lpstr>
      <vt:lpstr>TRIANON     TITKAI  ami a tankönyvekből kimaradt</vt:lpstr>
      <vt:lpstr>1. A SZÁMOK BŰVÖLETÉBEN… 2. MIÉRT Magyarországgal ?!  Avagy: Érvénytelen a Trianoni békediktátum? 3. A Tigris menye és Trianon 4. Miért pont EGY ORVOS –autóversenyző – KUTYATENYÉSZTŐ – KÉSŐBB SS-TAG ÉS EGY ÍRÓ - ÜZLETEMBER írta alá a békediktátumot? 5.  Egy hercegi hamisító  6.  Simon böske , a „szép bosszú” trianonért</vt:lpstr>
      <vt:lpstr>PowerPoint-bemutató</vt:lpstr>
      <vt:lpstr>PowerPoint-bemutató</vt:lpstr>
      <vt:lpstr>PowerPoint-bemutató</vt:lpstr>
      <vt:lpstr>PowerPoint-bemutató</vt:lpstr>
      <vt:lpstr>MIÉRT MAGYARORSZÁGGAL?! Avagy: Érvénytelen a Trianoni békediktátum? </vt:lpstr>
      <vt:lpstr>PowerPoint-bemutató</vt:lpstr>
      <vt:lpstr>PowerPoint-bemutató</vt:lpstr>
      <vt:lpstr>PowerPoint-bemutató</vt:lpstr>
      <vt:lpstr>PowerPoint-bemutató</vt:lpstr>
      <vt:lpstr>Simon Böske, dr. Simon Sándor keszthelyi járási tisztifőorvos leányának pályafutása 1925-ben kezdődött, amikor megválasztották   a Keszthelyi Korzó Szépévé, majd a Balaton Tündérévé , majd Miss Magyarország címet nyert el, s Párizsban : 1929. 02.28-án  MISS EUROPA lett!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TRIANON TITKAI  ami a tankönyvekből kimaradt</dc:title>
  <dc:creator>Rátz Ottó</dc:creator>
  <cp:lastModifiedBy>Gyermekjóléti Alapítvány </cp:lastModifiedBy>
  <cp:revision>38</cp:revision>
  <dcterms:created xsi:type="dcterms:W3CDTF">2020-05-28T12:23:17Z</dcterms:created>
  <dcterms:modified xsi:type="dcterms:W3CDTF">2023-05-21T19:53:51Z</dcterms:modified>
</cp:coreProperties>
</file>